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8"/>
  </p:notesMasterIdLst>
  <p:handoutMasterIdLst>
    <p:handoutMasterId r:id="rId9"/>
  </p:handoutMasterIdLst>
  <p:sldIdLst>
    <p:sldId id="279" r:id="rId2"/>
    <p:sldId id="256" r:id="rId3"/>
    <p:sldId id="266" r:id="rId4"/>
    <p:sldId id="265" r:id="rId5"/>
    <p:sldId id="286" r:id="rId6"/>
    <p:sldId id="284" r:id="rId7"/>
  </p:sldIdLst>
  <p:sldSz cx="9144000" cy="6858000" type="screen4x3"/>
  <p:notesSz cx="6858000" cy="9144000"/>
  <p:custShowLst>
    <p:custShow name="Custom Show 1" id="0">
      <p:sldLst/>
    </p:custShow>
  </p:custShow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6600"/>
    <a:srgbClr val="FF0000"/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7" autoAdjust="0"/>
    <p:restoredTop sz="94617" autoAdjust="0"/>
  </p:normalViewPr>
  <p:slideViewPr>
    <p:cSldViewPr>
      <p:cViewPr varScale="1">
        <p:scale>
          <a:sx n="66" d="100"/>
          <a:sy n="66" d="100"/>
        </p:scale>
        <p:origin x="-54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083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084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085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F1D8D33-A62E-45CD-9F00-7DFEA23D73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0176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42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42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42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457EB0CC-B761-4EB8-8728-1B16A1EEFC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12742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7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5" name="Group 2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sp>
            <p:nvSpPr>
              <p:cNvPr id="15" name="Rectangle 3"/>
              <p:cNvSpPr>
                <a:spLocks noChangeArrowheads="1"/>
              </p:cNvSpPr>
              <p:nvPr/>
            </p:nvSpPr>
            <p:spPr bwMode="ltGray">
              <a:xfrm>
                <a:off x="2112" y="0"/>
                <a:ext cx="3648" cy="9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en-US" altLang="en-US" smtClean="0"/>
              </a:p>
            </p:txBody>
          </p:sp>
          <p:grpSp>
            <p:nvGrpSpPr>
              <p:cNvPr id="16" name="Group 4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5760" cy="4320"/>
                <a:chOff x="0" y="0"/>
                <a:chExt cx="5760" cy="4320"/>
              </a:xfrm>
            </p:grpSpPr>
            <p:sp>
              <p:nvSpPr>
                <p:cNvPr id="18" name="Line 5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9" name="Line 6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" name="Line 7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" name="Line 8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" name="Line 9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" name="Line 10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4" name="Line 11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5" name="Line 12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6" name="Line 13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" name="Line 14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8" name="Line 15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9" name="Line 16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" name="Line 17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" name="Line 18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" name="Line 19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" name="Line 20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" name="Line 21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5" name="Line 22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6" name="Line 23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7" name="Line 24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8" name="Line 25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9" name="Line 26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0" name="Line 27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1" name="Line 28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" name="Line 29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3" name="Line 30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4" name="Line 31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5" name="Line 32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" name="Line 33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7" name="Line 34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8" name="Line 35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9" name="Line 36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0" name="Line 37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" name="Line 38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2" name="Line 39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3" name="Line 40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4" name="Line 41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5" name="Line 42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6" name="Line 43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7" name="Line 44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8" name="Line 45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9" name="Line 46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0" name="Line 47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1" name="Line 48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2" name="Line 49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3" name="Line 50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4" name="Line 51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5" name="Line 52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6" name="Line 53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7" name="Line 54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8" name="Line 55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17" name="Line 56"/>
              <p:cNvSpPr>
                <a:spLocks noChangeShapeType="1"/>
              </p:cNvSpPr>
              <p:nvPr/>
            </p:nvSpPr>
            <p:spPr bwMode="ltGray">
              <a:xfrm>
                <a:off x="5568" y="0"/>
                <a:ext cx="0" cy="14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" name="Group 76"/>
            <p:cNvGrpSpPr>
              <a:grpSpLocks/>
            </p:cNvGrpSpPr>
            <p:nvPr userDrawn="1"/>
          </p:nvGrpSpPr>
          <p:grpSpPr bwMode="auto">
            <a:xfrm>
              <a:off x="3" y="559"/>
              <a:ext cx="4192" cy="1796"/>
              <a:chOff x="3" y="559"/>
              <a:chExt cx="4192" cy="1796"/>
            </a:xfrm>
          </p:grpSpPr>
          <p:sp>
            <p:nvSpPr>
              <p:cNvPr id="11" name="Line 65"/>
              <p:cNvSpPr>
                <a:spLocks noChangeShapeType="1"/>
              </p:cNvSpPr>
              <p:nvPr/>
            </p:nvSpPr>
            <p:spPr bwMode="ltGray">
              <a:xfrm>
                <a:off x="506" y="559"/>
                <a:ext cx="0" cy="1796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" name="Line 63"/>
              <p:cNvSpPr>
                <a:spLocks noChangeShapeType="1"/>
              </p:cNvSpPr>
              <p:nvPr/>
            </p:nvSpPr>
            <p:spPr bwMode="ltGray">
              <a:xfrm flipH="1" flipV="1">
                <a:off x="3" y="1924"/>
                <a:ext cx="32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" name="Line 64"/>
              <p:cNvSpPr>
                <a:spLocks noChangeShapeType="1"/>
              </p:cNvSpPr>
              <p:nvPr/>
            </p:nvSpPr>
            <p:spPr bwMode="ltGray">
              <a:xfrm flipH="1" flipV="1">
                <a:off x="384" y="938"/>
                <a:ext cx="38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" name="Arc 66"/>
              <p:cNvSpPr>
                <a:spLocks/>
              </p:cNvSpPr>
              <p:nvPr/>
            </p:nvSpPr>
            <p:spPr bwMode="ltGray">
              <a:xfrm rot="16200000" flipH="1">
                <a:off x="426" y="860"/>
                <a:ext cx="156" cy="157"/>
              </a:xfrm>
              <a:custGeom>
                <a:avLst/>
                <a:gdLst>
                  <a:gd name="T0" fmla="*/ 0 w 43195"/>
                  <a:gd name="T1" fmla="*/ 0 h 43200"/>
                  <a:gd name="T2" fmla="*/ 0 w 43195"/>
                  <a:gd name="T3" fmla="*/ 0 h 43200"/>
                  <a:gd name="T4" fmla="*/ 0 w 43195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7" name="Group 75"/>
            <p:cNvGrpSpPr>
              <a:grpSpLocks/>
            </p:cNvGrpSpPr>
            <p:nvPr userDrawn="1"/>
          </p:nvGrpSpPr>
          <p:grpSpPr bwMode="auto">
            <a:xfrm>
              <a:off x="1480" y="1952"/>
              <a:ext cx="3808" cy="1812"/>
              <a:chOff x="1480" y="1952"/>
              <a:chExt cx="3808" cy="1812"/>
            </a:xfrm>
          </p:grpSpPr>
          <p:sp>
            <p:nvSpPr>
              <p:cNvPr id="8" name="Line 67"/>
              <p:cNvSpPr>
                <a:spLocks noChangeShapeType="1"/>
              </p:cNvSpPr>
              <p:nvPr/>
            </p:nvSpPr>
            <p:spPr bwMode="ltGray">
              <a:xfrm flipV="1">
                <a:off x="1480" y="3442"/>
                <a:ext cx="38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" name="Line 68"/>
              <p:cNvSpPr>
                <a:spLocks noChangeShapeType="1"/>
              </p:cNvSpPr>
              <p:nvPr/>
            </p:nvSpPr>
            <p:spPr bwMode="ltGray">
              <a:xfrm flipH="1">
                <a:off x="5172" y="1952"/>
                <a:ext cx="0" cy="181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" name="Arc 69"/>
              <p:cNvSpPr>
                <a:spLocks/>
              </p:cNvSpPr>
              <p:nvPr/>
            </p:nvSpPr>
            <p:spPr bwMode="ltGray">
              <a:xfrm rot="5400000">
                <a:off x="5097" y="3346"/>
                <a:ext cx="156" cy="157"/>
              </a:xfrm>
              <a:custGeom>
                <a:avLst/>
                <a:gdLst>
                  <a:gd name="T0" fmla="*/ 0 w 43195"/>
                  <a:gd name="T1" fmla="*/ 0 h 43200"/>
                  <a:gd name="T2" fmla="*/ 0 w 43195"/>
                  <a:gd name="T3" fmla="*/ 0 h 43200"/>
                  <a:gd name="T4" fmla="*/ 0 w 43195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6201" name="Rectangle 57"/>
          <p:cNvSpPr>
            <a:spLocks noGrp="1" noChangeArrowheads="1"/>
          </p:cNvSpPr>
          <p:nvPr>
            <p:ph type="ctrTitle"/>
          </p:nvPr>
        </p:nvSpPr>
        <p:spPr>
          <a:xfrm>
            <a:off x="990600" y="17526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6202" name="Rectangle 58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309938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69" name="Rectangle 71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0" name="Rectangle 7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" name="Rectangle 7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39A351-7B65-4273-A6DF-51CE188BBA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303431"/>
      </p:ext>
    </p:extLst>
  </p:cSld>
  <p:clrMapOvr>
    <a:masterClrMapping/>
  </p:clrMapOvr>
  <p:transition spd="med">
    <p:blinds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82CE26-A035-4681-BB71-0851500E06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734424"/>
      </p:ext>
    </p:extLst>
  </p:cSld>
  <p:clrMapOvr>
    <a:masterClrMapping/>
  </p:clrMapOvr>
  <p:transition spd="med">
    <p:blinds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0350" y="304800"/>
            <a:ext cx="200025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0"/>
            <a:ext cx="584835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7C62C0-0A6E-4E35-9721-1C092C61F8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306217"/>
      </p:ext>
    </p:extLst>
  </p:cSld>
  <p:clrMapOvr>
    <a:masterClrMapping/>
  </p:clrMapOvr>
  <p:transition spd="med">
    <p:blinds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7BC0EA-81FF-4EBA-AF82-2C904218F5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466891"/>
      </p:ext>
    </p:extLst>
  </p:cSld>
  <p:clrMapOvr>
    <a:masterClrMapping/>
  </p:clrMapOvr>
  <p:transition spd="med">
    <p:blinds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04EBCA-3985-4F93-817E-40399DB2EE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784983"/>
      </p:ext>
    </p:extLst>
  </p:cSld>
  <p:clrMapOvr>
    <a:masterClrMapping/>
  </p:clrMapOvr>
  <p:transition spd="med">
    <p:blinds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C2CD04-B3DD-42AB-A7E0-7BA718D1F8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530262"/>
      </p:ext>
    </p:extLst>
  </p:cSld>
  <p:clrMapOvr>
    <a:masterClrMapping/>
  </p:clrMapOvr>
  <p:transition spd="med">
    <p:blinds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C914B4-E8AA-40BB-A2D2-6C85729975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463090"/>
      </p:ext>
    </p:extLst>
  </p:cSld>
  <p:clrMapOvr>
    <a:masterClrMapping/>
  </p:clrMapOvr>
  <p:transition spd="med">
    <p:blinds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80203-46F0-45EC-9FFD-E4B0C54B57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4447305"/>
      </p:ext>
    </p:extLst>
  </p:cSld>
  <p:clrMapOvr>
    <a:masterClrMapping/>
  </p:clrMapOvr>
  <p:transition spd="med">
    <p:blinds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AA97BB-96AB-42AC-BE27-B46C156B0A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297334"/>
      </p:ext>
    </p:extLst>
  </p:cSld>
  <p:clrMapOvr>
    <a:masterClrMapping/>
  </p:clrMapOvr>
  <p:transition spd="med">
    <p:blinds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009EC6-D18A-4EEF-B8C9-EB5EE69BDC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692726"/>
      </p:ext>
    </p:extLst>
  </p:cSld>
  <p:clrMapOvr>
    <a:masterClrMapping/>
  </p:clrMapOvr>
  <p:transition spd="med">
    <p:blinds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0D82AB-801E-44B6-B4D5-E8140B0C4E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845979"/>
      </p:ext>
    </p:extLst>
  </p:cSld>
  <p:clrMapOvr>
    <a:masterClrMapping/>
  </p:clrMapOvr>
  <p:transition spd="med">
    <p:blinds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1032" name="Group 3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grpSp>
            <p:nvGrpSpPr>
              <p:cNvPr id="1039" name="Group 4"/>
              <p:cNvGrpSpPr>
                <a:grpSpLocks/>
              </p:cNvGrpSpPr>
              <p:nvPr/>
            </p:nvGrpSpPr>
            <p:grpSpPr bwMode="auto">
              <a:xfrm>
                <a:off x="0" y="192"/>
                <a:ext cx="5760" cy="4032"/>
                <a:chOff x="0" y="192"/>
                <a:chExt cx="5760" cy="4032"/>
              </a:xfrm>
            </p:grpSpPr>
            <p:sp>
              <p:nvSpPr>
                <p:cNvPr id="1070" name="Line 5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1" name="Line 6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2" name="Line 7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3" name="Line 8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4" name="Line 9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5" name="Line 10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6" name="Line 11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7" name="Line 12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8" name="Line 13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9" name="Line 14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0" name="Line 15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1" name="Line 16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2" name="Line 17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3" name="Line 18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4" name="Line 19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5" name="Line 20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6" name="Line 21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7" name="Line 22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8" name="Line 23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9" name="Line 24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90" name="Line 25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91" name="Line 26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040" name="Group 27"/>
              <p:cNvGrpSpPr>
                <a:grpSpLocks/>
              </p:cNvGrpSpPr>
              <p:nvPr/>
            </p:nvGrpSpPr>
            <p:grpSpPr bwMode="auto">
              <a:xfrm>
                <a:off x="192" y="0"/>
                <a:ext cx="5376" cy="4320"/>
                <a:chOff x="192" y="0"/>
                <a:chExt cx="5376" cy="4320"/>
              </a:xfrm>
            </p:grpSpPr>
            <p:sp>
              <p:nvSpPr>
                <p:cNvPr id="1041" name="Line 28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42" name="Line 29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43" name="Line 30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44" name="Line 31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45" name="Line 32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46" name="Line 33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47" name="Line 34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48" name="Line 35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49" name="Line 36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0" name="Line 37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1" name="Line 38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2" name="Line 39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3" name="Line 40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4" name="Line 41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5" name="Line 42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6" name="Line 43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7" name="Line 44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8" name="Line 45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9" name="Line 46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0" name="Line 47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1" name="Line 48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2" name="Line 49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3" name="Line 50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4" name="Line 51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5" name="Line 52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6" name="Line 53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7" name="Line 54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8" name="Line 55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9" name="Line 56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1033" name="Rectangle 57" descr="60%"/>
            <p:cNvSpPr>
              <a:spLocks noChangeArrowheads="1"/>
            </p:cNvSpPr>
            <p:nvPr/>
          </p:nvSpPr>
          <p:spPr bwMode="ltGray">
            <a:xfrm>
              <a:off x="2112" y="0"/>
              <a:ext cx="3648" cy="96"/>
            </a:xfrm>
            <a:prstGeom prst="rect">
              <a:avLst/>
            </a:prstGeom>
            <a:pattFill prst="pct60">
              <a:fgClr>
                <a:schemeClr val="folHlink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34" name="Line 58"/>
            <p:cNvSpPr>
              <a:spLocks noChangeShapeType="1"/>
            </p:cNvSpPr>
            <p:nvPr/>
          </p:nvSpPr>
          <p:spPr bwMode="ltGray">
            <a:xfrm>
              <a:off x="5568" y="0"/>
              <a:ext cx="0" cy="1488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035" name="Group 59"/>
            <p:cNvGrpSpPr>
              <a:grpSpLocks/>
            </p:cNvGrpSpPr>
            <p:nvPr/>
          </p:nvGrpSpPr>
          <p:grpSpPr bwMode="auto">
            <a:xfrm>
              <a:off x="261" y="892"/>
              <a:ext cx="1124" cy="1464"/>
              <a:chOff x="96" y="916"/>
              <a:chExt cx="2208" cy="2876"/>
            </a:xfrm>
          </p:grpSpPr>
          <p:sp>
            <p:nvSpPr>
              <p:cNvPr id="1036" name="Line 60"/>
              <p:cNvSpPr>
                <a:spLocks noChangeShapeType="1"/>
              </p:cNvSpPr>
              <p:nvPr/>
            </p:nvSpPr>
            <p:spPr bwMode="ltGray">
              <a:xfrm flipH="1">
                <a:off x="96" y="1037"/>
                <a:ext cx="22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37" name="Line 61"/>
              <p:cNvSpPr>
                <a:spLocks noChangeShapeType="1"/>
              </p:cNvSpPr>
              <p:nvPr/>
            </p:nvSpPr>
            <p:spPr bwMode="ltGray">
              <a:xfrm>
                <a:off x="336" y="920"/>
                <a:ext cx="0" cy="287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38" name="Arc 62"/>
              <p:cNvSpPr>
                <a:spLocks/>
              </p:cNvSpPr>
              <p:nvPr/>
            </p:nvSpPr>
            <p:spPr bwMode="ltGray">
              <a:xfrm flipH="1">
                <a:off x="217" y="916"/>
                <a:ext cx="239" cy="239"/>
              </a:xfrm>
              <a:custGeom>
                <a:avLst/>
                <a:gdLst>
                  <a:gd name="T0" fmla="*/ 0 w 43195"/>
                  <a:gd name="T1" fmla="*/ 0 h 43200"/>
                  <a:gd name="T2" fmla="*/ 0 w 43195"/>
                  <a:gd name="T3" fmla="*/ 0 h 43200"/>
                  <a:gd name="T4" fmla="*/ 0 w 43195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1027" name="Rectangle 63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3048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6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9050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92" name="Rectangle 6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93" name="Rectangle 6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94" name="Rectangle 7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228E4218-D62B-437E-9341-FC445E4144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2" r:id="rId1"/>
    <p:sldLayoutId id="2147483772" r:id="rId2"/>
    <p:sldLayoutId id="2147483773" r:id="rId3"/>
    <p:sldLayoutId id="2147483774" r:id="rId4"/>
    <p:sldLayoutId id="2147483775" r:id="rId5"/>
    <p:sldLayoutId id="2147483776" r:id="rId6"/>
    <p:sldLayoutId id="2147483777" r:id="rId7"/>
    <p:sldLayoutId id="2147483778" r:id="rId8"/>
    <p:sldLayoutId id="2147483779" r:id="rId9"/>
    <p:sldLayoutId id="2147483780" r:id="rId10"/>
    <p:sldLayoutId id="2147483781" r:id="rId11"/>
  </p:sldLayoutIdLst>
  <p:transition spd="med">
    <p:blinds dir="vert"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10000"/>
        <a:buFont typeface="Wingdings" pitchFamily="2" charset="2"/>
        <a:buBlip>
          <a:blip r:embed="rId13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pitchFamily="2" charset="2"/>
        <a:buChar char="w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-14288"/>
            <a:ext cx="7620000" cy="1462088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dirty="0" smtClean="0">
                <a:solidFill>
                  <a:schemeClr val="accent3">
                    <a:lumMod val="75000"/>
                  </a:schemeClr>
                </a:solidFill>
              </a:rPr>
              <a:t>Me llamo __________          Clase </a:t>
            </a:r>
            <a:r>
              <a:rPr lang="en-US" sz="3200" dirty="0" smtClean="0">
                <a:solidFill>
                  <a:schemeClr val="accent3">
                    <a:lumMod val="75000"/>
                  </a:schemeClr>
                </a:solidFill>
              </a:rPr>
              <a:t>802</a:t>
            </a:r>
            <a:r>
              <a:rPr lang="en-US" sz="3200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en-US" sz="3200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en-US" sz="3200" dirty="0" smtClean="0">
                <a:solidFill>
                  <a:schemeClr val="accent3">
                    <a:lumMod val="75000"/>
                  </a:schemeClr>
                </a:solidFill>
              </a:rPr>
              <a:t>La fecha es </a:t>
            </a:r>
            <a:r>
              <a:rPr lang="en-US" sz="3200" dirty="0" smtClean="0">
                <a:solidFill>
                  <a:schemeClr val="accent3">
                    <a:lumMod val="75000"/>
                  </a:schemeClr>
                </a:solidFill>
              </a:rPr>
              <a:t>el 8 </a:t>
            </a:r>
            <a:r>
              <a:rPr lang="en-US" sz="3200" dirty="0" smtClean="0">
                <a:solidFill>
                  <a:schemeClr val="accent3">
                    <a:lumMod val="75000"/>
                  </a:schemeClr>
                </a:solidFill>
              </a:rPr>
              <a:t>de </a:t>
            </a:r>
            <a:r>
              <a:rPr lang="en-US" sz="3200" dirty="0" err="1" smtClean="0">
                <a:solidFill>
                  <a:schemeClr val="accent3">
                    <a:lumMod val="75000"/>
                  </a:schemeClr>
                </a:solidFill>
              </a:rPr>
              <a:t>junio</a:t>
            </a:r>
            <a:r>
              <a:rPr lang="en-US" sz="320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3200" dirty="0" smtClean="0">
                <a:solidFill>
                  <a:schemeClr val="accent3">
                    <a:lumMod val="75000"/>
                  </a:schemeClr>
                </a:solidFill>
              </a:rPr>
              <a:t>del 2018</a:t>
            </a:r>
          </a:p>
        </p:txBody>
      </p:sp>
      <p:sp>
        <p:nvSpPr>
          <p:cNvPr id="307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76200" y="1981200"/>
            <a:ext cx="8915400" cy="480060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s-ES_tradnl" sz="2800" b="1" dirty="0" smtClean="0">
                <a:solidFill>
                  <a:schemeClr val="hlink"/>
                </a:solidFill>
              </a:rPr>
              <a:t>Propósito # 89:</a:t>
            </a:r>
            <a:r>
              <a:rPr lang="es-ES_tradnl" sz="2800" dirty="0" smtClean="0">
                <a:solidFill>
                  <a:schemeClr val="hlink"/>
                </a:solidFill>
              </a:rPr>
              <a:t> </a:t>
            </a:r>
            <a:r>
              <a:rPr lang="es-ES_tradnl" sz="2800" dirty="0" smtClean="0">
                <a:cs typeface="Tahoma" pitchFamily="34" charset="0"/>
              </a:rPr>
              <a:t>¿Conoces un país extranjero?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s-ES_tradnl" sz="2800" i="1" dirty="0" smtClean="0">
                <a:solidFill>
                  <a:srgbClr val="7030A0"/>
                </a:solidFill>
                <a:cs typeface="Tahoma" pitchFamily="34" charset="0"/>
              </a:rPr>
              <a:t>L.O: to </a:t>
            </a:r>
            <a:r>
              <a:rPr lang="es-ES_tradnl" sz="2800" i="1" dirty="0" err="1" smtClean="0">
                <a:solidFill>
                  <a:srgbClr val="7030A0"/>
                </a:solidFill>
                <a:cs typeface="Tahoma" pitchFamily="34" charset="0"/>
              </a:rPr>
              <a:t>review</a:t>
            </a:r>
            <a:r>
              <a:rPr lang="es-ES_tradnl" sz="2800" i="1" dirty="0" smtClean="0">
                <a:solidFill>
                  <a:srgbClr val="7030A0"/>
                </a:solidFill>
                <a:cs typeface="Tahoma" pitchFamily="34" charset="0"/>
              </a:rPr>
              <a:t> </a:t>
            </a:r>
            <a:r>
              <a:rPr lang="es-ES_tradnl" sz="2800" i="1" dirty="0" err="1" smtClean="0">
                <a:solidFill>
                  <a:srgbClr val="7030A0"/>
                </a:solidFill>
                <a:cs typeface="Tahoma" pitchFamily="34" charset="0"/>
              </a:rPr>
              <a:t>the</a:t>
            </a:r>
            <a:r>
              <a:rPr lang="es-ES_tradnl" sz="2800" i="1" dirty="0" smtClean="0">
                <a:solidFill>
                  <a:srgbClr val="7030A0"/>
                </a:solidFill>
                <a:cs typeface="Tahoma" pitchFamily="34" charset="0"/>
              </a:rPr>
              <a:t> uses of SABER &amp; CONOCER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s-ES_tradnl" sz="2800" b="1" dirty="0" smtClean="0">
                <a:solidFill>
                  <a:schemeClr val="hlink"/>
                </a:solidFill>
                <a:cs typeface="Tahoma" pitchFamily="34" charset="0"/>
              </a:rPr>
              <a:t>Actividad Inicial:</a:t>
            </a:r>
            <a:r>
              <a:rPr lang="es-ES_tradnl" sz="2800" dirty="0" smtClean="0">
                <a:solidFill>
                  <a:schemeClr val="hlink"/>
                </a:solidFill>
                <a:cs typeface="Tahoma" pitchFamily="34" charset="0"/>
              </a:rPr>
              <a:t> </a:t>
            </a:r>
            <a:r>
              <a:rPr lang="es-ES_tradnl" sz="2800" dirty="0" smtClean="0">
                <a:cs typeface="Tahoma" pitchFamily="34" charset="0"/>
              </a:rPr>
              <a:t>In </a:t>
            </a:r>
            <a:r>
              <a:rPr lang="es-ES_tradnl" sz="2800" dirty="0" err="1" smtClean="0">
                <a:cs typeface="Tahoma" pitchFamily="34" charset="0"/>
              </a:rPr>
              <a:t>the</a:t>
            </a:r>
            <a:r>
              <a:rPr lang="es-ES_tradnl" sz="2800" dirty="0" smtClean="0">
                <a:cs typeface="Tahoma" pitchFamily="34" charset="0"/>
              </a:rPr>
              <a:t> </a:t>
            </a:r>
            <a:r>
              <a:rPr lang="es-ES_tradnl" sz="2800" dirty="0" err="1" smtClean="0">
                <a:cs typeface="Tahoma" pitchFamily="34" charset="0"/>
              </a:rPr>
              <a:t>following</a:t>
            </a:r>
            <a:r>
              <a:rPr lang="es-ES_tradnl" sz="2800" dirty="0" smtClean="0">
                <a:cs typeface="Tahoma" pitchFamily="34" charset="0"/>
              </a:rPr>
              <a:t> </a:t>
            </a:r>
            <a:r>
              <a:rPr lang="es-ES_tradnl" sz="2800" dirty="0" err="1" smtClean="0">
                <a:cs typeface="Tahoma" pitchFamily="34" charset="0"/>
              </a:rPr>
              <a:t>sentences</a:t>
            </a:r>
            <a:r>
              <a:rPr lang="es-ES_tradnl" sz="2800" dirty="0" smtClean="0">
                <a:cs typeface="Tahoma" pitchFamily="34" charset="0"/>
              </a:rPr>
              <a:t>, </a:t>
            </a:r>
            <a:r>
              <a:rPr lang="es-ES_tradnl" sz="2800" dirty="0" err="1" smtClean="0">
                <a:cs typeface="Tahoma" pitchFamily="34" charset="0"/>
              </a:rPr>
              <a:t>write</a:t>
            </a:r>
            <a:r>
              <a:rPr lang="es-ES_tradnl" sz="2800" dirty="0" smtClean="0">
                <a:cs typeface="Tahoma" pitchFamily="34" charset="0"/>
              </a:rPr>
              <a:t> </a:t>
            </a:r>
            <a:r>
              <a:rPr lang="es-ES_tradnl" sz="2800" dirty="0" err="1" smtClean="0">
                <a:cs typeface="Tahoma" pitchFamily="34" charset="0"/>
              </a:rPr>
              <a:t>the</a:t>
            </a:r>
            <a:r>
              <a:rPr lang="es-ES_tradnl" sz="2800" dirty="0" smtClean="0">
                <a:cs typeface="Tahoma" pitchFamily="34" charset="0"/>
              </a:rPr>
              <a:t> </a:t>
            </a:r>
            <a:r>
              <a:rPr lang="es-ES_tradnl" sz="2800" dirty="0" err="1" smtClean="0">
                <a:cs typeface="Tahoma" pitchFamily="34" charset="0"/>
              </a:rPr>
              <a:t>correct</a:t>
            </a:r>
            <a:r>
              <a:rPr lang="es-ES_tradnl" sz="2800" dirty="0" smtClean="0">
                <a:cs typeface="Tahoma" pitchFamily="34" charset="0"/>
              </a:rPr>
              <a:t> </a:t>
            </a:r>
            <a:r>
              <a:rPr lang="es-ES_tradnl" sz="2800" dirty="0" err="1" smtClean="0">
                <a:cs typeface="Tahoma" pitchFamily="34" charset="0"/>
              </a:rPr>
              <a:t>form</a:t>
            </a:r>
            <a:r>
              <a:rPr lang="es-ES_tradnl" sz="2800" dirty="0" smtClean="0">
                <a:cs typeface="Tahoma" pitchFamily="34" charset="0"/>
              </a:rPr>
              <a:t> CONOCER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es-ES_tradnl" sz="2800" dirty="0" smtClean="0">
                <a:cs typeface="Tahoma" pitchFamily="34" charset="0"/>
              </a:rPr>
              <a:t>Yo __________ México.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es-ES_tradnl" sz="2800" dirty="0" smtClean="0">
                <a:cs typeface="Tahoma" pitchFamily="34" charset="0"/>
              </a:rPr>
              <a:t>Tú __________ al nuevo alumno.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es-ES_tradnl" sz="2800" dirty="0" smtClean="0">
                <a:cs typeface="Tahoma" pitchFamily="34" charset="0"/>
              </a:rPr>
              <a:t>Ella _________ muchos países.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es-ES_tradnl" sz="2800" dirty="0" smtClean="0">
                <a:cs typeface="Tahoma" pitchFamily="34" charset="0"/>
              </a:rPr>
              <a:t>Nosotros ___________ a los profesores.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es-ES_tradnl" sz="2800" dirty="0" smtClean="0">
                <a:cs typeface="Tahoma" pitchFamily="34" charset="0"/>
              </a:rPr>
              <a:t>¿Ustedes __________ Europa?</a:t>
            </a:r>
          </a:p>
          <a:p>
            <a:pPr eaLnBrk="1" hangingPunct="1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es-ES_tradnl" sz="2800" dirty="0" smtClean="0">
                <a:cs typeface="Tahoma" pitchFamily="34" charset="0"/>
              </a:rPr>
              <a:t>WORKBOOK: completa p. 9.7</a:t>
            </a:r>
          </a:p>
        </p:txBody>
      </p:sp>
      <p:pic>
        <p:nvPicPr>
          <p:cNvPr id="3081" name="Picture 12" descr="bd05584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3276600"/>
            <a:ext cx="2054225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Picture 13" descr="PE07015_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00163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609600" y="228600"/>
            <a:ext cx="3414713" cy="1433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defRPr/>
            </a:pPr>
            <a:r>
              <a:rPr lang="en-US" sz="8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Saber</a:t>
            </a:r>
          </a:p>
        </p:txBody>
      </p:sp>
      <p:sp>
        <p:nvSpPr>
          <p:cNvPr id="9219" name="Freeform 323"/>
          <p:cNvSpPr>
            <a:spLocks/>
          </p:cNvSpPr>
          <p:nvPr/>
        </p:nvSpPr>
        <p:spPr bwMode="auto">
          <a:xfrm>
            <a:off x="3681413" y="3144838"/>
            <a:ext cx="1587" cy="3175"/>
          </a:xfrm>
          <a:custGeom>
            <a:avLst/>
            <a:gdLst>
              <a:gd name="T0" fmla="*/ 0 w 1587"/>
              <a:gd name="T1" fmla="*/ 2147483647 h 6"/>
              <a:gd name="T2" fmla="*/ 0 w 1587"/>
              <a:gd name="T3" fmla="*/ 2147483647 h 6"/>
              <a:gd name="T4" fmla="*/ 0 w 1587"/>
              <a:gd name="T5" fmla="*/ 2147483647 h 6"/>
              <a:gd name="T6" fmla="*/ 0 w 1587"/>
              <a:gd name="T7" fmla="*/ 2147483647 h 6"/>
              <a:gd name="T8" fmla="*/ 0 w 1587"/>
              <a:gd name="T9" fmla="*/ 2147483647 h 6"/>
              <a:gd name="T10" fmla="*/ 0 w 1587"/>
              <a:gd name="T11" fmla="*/ 0 h 6"/>
              <a:gd name="T12" fmla="*/ 0 w 1587"/>
              <a:gd name="T13" fmla="*/ 2147483647 h 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587" h="6">
                <a:moveTo>
                  <a:pt x="0" y="6"/>
                </a:moveTo>
                <a:lnTo>
                  <a:pt x="0" y="4"/>
                </a:lnTo>
                <a:lnTo>
                  <a:pt x="0" y="0"/>
                </a:lnTo>
                <a:lnTo>
                  <a:pt x="0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20" name="Freeform 327"/>
          <p:cNvSpPr>
            <a:spLocks/>
          </p:cNvSpPr>
          <p:nvPr/>
        </p:nvSpPr>
        <p:spPr bwMode="auto">
          <a:xfrm>
            <a:off x="3681413" y="3297238"/>
            <a:ext cx="1587" cy="3175"/>
          </a:xfrm>
          <a:custGeom>
            <a:avLst/>
            <a:gdLst>
              <a:gd name="T0" fmla="*/ 0 w 1587"/>
              <a:gd name="T1" fmla="*/ 0 h 4"/>
              <a:gd name="T2" fmla="*/ 0 w 1587"/>
              <a:gd name="T3" fmla="*/ 2147483647 h 4"/>
              <a:gd name="T4" fmla="*/ 0 w 1587"/>
              <a:gd name="T5" fmla="*/ 2147483647 h 4"/>
              <a:gd name="T6" fmla="*/ 0 w 1587"/>
              <a:gd name="T7" fmla="*/ 2147483647 h 4"/>
              <a:gd name="T8" fmla="*/ 0 w 1587"/>
              <a:gd name="T9" fmla="*/ 2147483647 h 4"/>
              <a:gd name="T10" fmla="*/ 0 w 1587"/>
              <a:gd name="T11" fmla="*/ 2147483647 h 4"/>
              <a:gd name="T12" fmla="*/ 0 w 1587"/>
              <a:gd name="T13" fmla="*/ 0 h 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587" h="4">
                <a:moveTo>
                  <a:pt x="0" y="0"/>
                </a:moveTo>
                <a:lnTo>
                  <a:pt x="0" y="2"/>
                </a:lnTo>
                <a:lnTo>
                  <a:pt x="0" y="4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145" name="Text Box 353"/>
          <p:cNvSpPr txBox="1">
            <a:spLocks noChangeArrowheads="1"/>
          </p:cNvSpPr>
          <p:nvPr/>
        </p:nvSpPr>
        <p:spPr bwMode="auto">
          <a:xfrm>
            <a:off x="533400" y="1752600"/>
            <a:ext cx="8651875" cy="393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defRPr/>
            </a:pPr>
            <a:r>
              <a:rPr lang="en-US" sz="3600" dirty="0" smtClean="0"/>
              <a:t>Indicates to know:</a:t>
            </a:r>
          </a:p>
          <a:p>
            <a:pPr eaLnBrk="1" hangingPunct="1">
              <a:defRPr/>
            </a:pPr>
            <a:endParaRPr lang="en-US" sz="3600" dirty="0" smtClean="0"/>
          </a:p>
          <a:p>
            <a:pPr eaLnBrk="1" hangingPunct="1">
              <a:buFontTx/>
              <a:buAutoNum type="arabicPeriod"/>
              <a:defRPr/>
            </a:pPr>
            <a:r>
              <a:rPr lang="en-US" sz="3600" dirty="0" smtClean="0"/>
              <a:t>factual information  (</a:t>
            </a:r>
            <a:r>
              <a:rPr lang="en-US" sz="3600" dirty="0" smtClean="0">
                <a:solidFill>
                  <a:srgbClr val="FF0000"/>
                </a:solidFill>
              </a:rPr>
              <a:t>information</a:t>
            </a:r>
            <a:r>
              <a:rPr lang="en-US" sz="3600" dirty="0" smtClean="0"/>
              <a:t>)</a:t>
            </a:r>
          </a:p>
          <a:p>
            <a:pPr eaLnBrk="1" hangingPunct="1">
              <a:defRPr/>
            </a:pPr>
            <a:r>
              <a:rPr lang="en-US" sz="3600" b="1" dirty="0" smtClean="0"/>
              <a:t>	</a:t>
            </a:r>
            <a:r>
              <a:rPr lang="en-US" sz="3600" b="1" dirty="0" err="1" smtClean="0"/>
              <a:t>ie</a:t>
            </a:r>
            <a:r>
              <a:rPr lang="en-US" sz="3600" b="1" dirty="0" smtClean="0"/>
              <a:t>...</a:t>
            </a:r>
            <a:r>
              <a:rPr lang="en-US" sz="3600" b="1" dirty="0" err="1" smtClean="0"/>
              <a:t>Yo</a:t>
            </a:r>
            <a:r>
              <a:rPr lang="en-US" sz="3600" b="1" dirty="0" smtClean="0"/>
              <a:t> </a:t>
            </a:r>
            <a:r>
              <a:rPr lang="en-US" sz="36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sé</a:t>
            </a:r>
            <a:r>
              <a:rPr lang="en-US" sz="3600" b="1" dirty="0" smtClean="0"/>
              <a:t> el </a:t>
            </a:r>
            <a:r>
              <a:rPr lang="en-US" sz="3600" b="1" dirty="0" err="1" smtClean="0"/>
              <a:t>número</a:t>
            </a:r>
            <a:r>
              <a:rPr lang="en-US" sz="3600" b="1" dirty="0" smtClean="0"/>
              <a:t> de </a:t>
            </a:r>
            <a:r>
              <a:rPr lang="en-US" sz="3600" b="1" dirty="0" err="1" smtClean="0"/>
              <a:t>teléfono</a:t>
            </a:r>
            <a:r>
              <a:rPr lang="en-US" sz="3600" b="1" dirty="0" smtClean="0"/>
              <a:t>.</a:t>
            </a:r>
            <a:endParaRPr lang="en-US" sz="3600" dirty="0" smtClean="0"/>
          </a:p>
          <a:p>
            <a:pPr eaLnBrk="1" hangingPunct="1">
              <a:defRPr/>
            </a:pPr>
            <a:endParaRPr lang="en-US" sz="3600" dirty="0" smtClean="0"/>
          </a:p>
          <a:p>
            <a:pPr eaLnBrk="1" hangingPunct="1">
              <a:defRPr/>
            </a:pPr>
            <a:r>
              <a:rPr lang="en-US" sz="3600" dirty="0" smtClean="0"/>
              <a:t>2. to know how to do something (</a:t>
            </a:r>
            <a:r>
              <a:rPr lang="en-US" sz="3600" dirty="0" smtClean="0">
                <a:solidFill>
                  <a:srgbClr val="FF0000"/>
                </a:solidFill>
              </a:rPr>
              <a:t>activity</a:t>
            </a:r>
            <a:r>
              <a:rPr lang="en-US" sz="3600" dirty="0" smtClean="0"/>
              <a:t>)</a:t>
            </a:r>
          </a:p>
          <a:p>
            <a:pPr eaLnBrk="1" hangingPunct="1">
              <a:defRPr/>
            </a:pPr>
            <a:r>
              <a:rPr lang="en-US" sz="3600" b="1" dirty="0" smtClean="0"/>
              <a:t>	</a:t>
            </a:r>
            <a:r>
              <a:rPr lang="en-US" sz="3600" b="1" dirty="0" err="1" smtClean="0"/>
              <a:t>ie</a:t>
            </a:r>
            <a:r>
              <a:rPr lang="en-US" sz="3600" b="1" dirty="0" smtClean="0"/>
              <a:t>...</a:t>
            </a:r>
            <a:r>
              <a:rPr lang="en-US" sz="3600" b="1" dirty="0" err="1" smtClean="0"/>
              <a:t>Paco</a:t>
            </a:r>
            <a:r>
              <a:rPr lang="en-US" sz="3600" b="1" dirty="0" smtClean="0"/>
              <a:t> </a:t>
            </a:r>
            <a:r>
              <a:rPr lang="en-US" sz="36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sabe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jugar</a:t>
            </a:r>
            <a:r>
              <a:rPr lang="en-US" sz="3600" b="1" dirty="0" smtClean="0"/>
              <a:t> al </a:t>
            </a:r>
            <a:r>
              <a:rPr lang="en-US" sz="3600" b="1" dirty="0" err="1" smtClean="0"/>
              <a:t>fútbol</a:t>
            </a:r>
            <a:r>
              <a:rPr lang="en-US" sz="3600" b="1" dirty="0" smtClean="0"/>
              <a:t>.</a:t>
            </a:r>
          </a:p>
        </p:txBody>
      </p:sp>
      <p:pic>
        <p:nvPicPr>
          <p:cNvPr id="9222" name="Picture 4" descr="PE07015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533400"/>
            <a:ext cx="1633538" cy="181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ext Box 2"/>
          <p:cNvSpPr txBox="1">
            <a:spLocks noChangeArrowheads="1"/>
          </p:cNvSpPr>
          <p:nvPr/>
        </p:nvSpPr>
        <p:spPr bwMode="auto">
          <a:xfrm>
            <a:off x="493713" y="228600"/>
            <a:ext cx="4764087" cy="1433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defRPr/>
            </a:pPr>
            <a:r>
              <a:rPr lang="en-US" sz="8800" b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Conocer</a:t>
            </a:r>
            <a:endParaRPr lang="en-US" sz="8800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243" name="Freeform 3"/>
          <p:cNvSpPr>
            <a:spLocks/>
          </p:cNvSpPr>
          <p:nvPr/>
        </p:nvSpPr>
        <p:spPr bwMode="auto">
          <a:xfrm>
            <a:off x="3681413" y="3144838"/>
            <a:ext cx="1587" cy="3175"/>
          </a:xfrm>
          <a:custGeom>
            <a:avLst/>
            <a:gdLst>
              <a:gd name="T0" fmla="*/ 0 w 1587"/>
              <a:gd name="T1" fmla="*/ 2147483647 h 6"/>
              <a:gd name="T2" fmla="*/ 0 w 1587"/>
              <a:gd name="T3" fmla="*/ 2147483647 h 6"/>
              <a:gd name="T4" fmla="*/ 0 w 1587"/>
              <a:gd name="T5" fmla="*/ 2147483647 h 6"/>
              <a:gd name="T6" fmla="*/ 0 w 1587"/>
              <a:gd name="T7" fmla="*/ 2147483647 h 6"/>
              <a:gd name="T8" fmla="*/ 0 w 1587"/>
              <a:gd name="T9" fmla="*/ 2147483647 h 6"/>
              <a:gd name="T10" fmla="*/ 0 w 1587"/>
              <a:gd name="T11" fmla="*/ 0 h 6"/>
              <a:gd name="T12" fmla="*/ 0 w 1587"/>
              <a:gd name="T13" fmla="*/ 2147483647 h 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587" h="6">
                <a:moveTo>
                  <a:pt x="0" y="6"/>
                </a:moveTo>
                <a:lnTo>
                  <a:pt x="0" y="4"/>
                </a:lnTo>
                <a:lnTo>
                  <a:pt x="0" y="0"/>
                </a:lnTo>
                <a:lnTo>
                  <a:pt x="0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44" name="Freeform 4"/>
          <p:cNvSpPr>
            <a:spLocks/>
          </p:cNvSpPr>
          <p:nvPr/>
        </p:nvSpPr>
        <p:spPr bwMode="auto">
          <a:xfrm>
            <a:off x="3681413" y="3297238"/>
            <a:ext cx="1587" cy="3175"/>
          </a:xfrm>
          <a:custGeom>
            <a:avLst/>
            <a:gdLst>
              <a:gd name="T0" fmla="*/ 0 w 1587"/>
              <a:gd name="T1" fmla="*/ 0 h 4"/>
              <a:gd name="T2" fmla="*/ 0 w 1587"/>
              <a:gd name="T3" fmla="*/ 2147483647 h 4"/>
              <a:gd name="T4" fmla="*/ 0 w 1587"/>
              <a:gd name="T5" fmla="*/ 2147483647 h 4"/>
              <a:gd name="T6" fmla="*/ 0 w 1587"/>
              <a:gd name="T7" fmla="*/ 2147483647 h 4"/>
              <a:gd name="T8" fmla="*/ 0 w 1587"/>
              <a:gd name="T9" fmla="*/ 2147483647 h 4"/>
              <a:gd name="T10" fmla="*/ 0 w 1587"/>
              <a:gd name="T11" fmla="*/ 2147483647 h 4"/>
              <a:gd name="T12" fmla="*/ 0 w 1587"/>
              <a:gd name="T13" fmla="*/ 0 h 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587" h="4">
                <a:moveTo>
                  <a:pt x="0" y="0"/>
                </a:moveTo>
                <a:lnTo>
                  <a:pt x="0" y="2"/>
                </a:lnTo>
                <a:lnTo>
                  <a:pt x="0" y="4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09" name="Text Box 5"/>
          <p:cNvSpPr txBox="1">
            <a:spLocks noChangeArrowheads="1"/>
          </p:cNvSpPr>
          <p:nvPr/>
        </p:nvSpPr>
        <p:spPr bwMode="auto">
          <a:xfrm>
            <a:off x="838200" y="1752600"/>
            <a:ext cx="8528050" cy="452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defRPr/>
            </a:pPr>
            <a:r>
              <a:rPr lang="en-US" sz="3600" dirty="0" smtClean="0"/>
              <a:t>Indicates:</a:t>
            </a:r>
          </a:p>
          <a:p>
            <a:pPr eaLnBrk="1" hangingPunct="1">
              <a:defRPr/>
            </a:pPr>
            <a:endParaRPr lang="en-US" sz="3600" dirty="0" smtClean="0"/>
          </a:p>
          <a:p>
            <a:pPr eaLnBrk="1" hangingPunct="1">
              <a:buFontTx/>
              <a:buAutoNum type="arabicPeriod"/>
              <a:defRPr/>
            </a:pPr>
            <a:r>
              <a:rPr lang="en-US" sz="3600" dirty="0" smtClean="0"/>
              <a:t>to know a person   (</a:t>
            </a:r>
            <a:r>
              <a:rPr lang="en-US" sz="3600" dirty="0" smtClean="0">
                <a:solidFill>
                  <a:srgbClr val="FF0000"/>
                </a:solidFill>
              </a:rPr>
              <a:t>person</a:t>
            </a:r>
            <a:r>
              <a:rPr lang="en-US" sz="3600" dirty="0" smtClean="0"/>
              <a:t>)</a:t>
            </a:r>
          </a:p>
          <a:p>
            <a:pPr eaLnBrk="1" hangingPunct="1">
              <a:defRPr/>
            </a:pPr>
            <a:r>
              <a:rPr lang="en-US" sz="3600" b="1" dirty="0" smtClean="0"/>
              <a:t>	</a:t>
            </a:r>
            <a:r>
              <a:rPr lang="en-US" sz="3600" b="1" dirty="0" err="1" smtClean="0"/>
              <a:t>ie</a:t>
            </a:r>
            <a:r>
              <a:rPr lang="en-US" sz="3600" b="1" dirty="0" smtClean="0"/>
              <a:t>...</a:t>
            </a:r>
            <a:r>
              <a:rPr lang="en-US" sz="3600" b="1" dirty="0" err="1" smtClean="0"/>
              <a:t>Yo</a:t>
            </a:r>
            <a:r>
              <a:rPr lang="en-US" sz="3600" b="1" dirty="0" smtClean="0"/>
              <a:t> </a:t>
            </a:r>
            <a:r>
              <a:rPr lang="en-US" sz="3600" b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conozco</a:t>
            </a:r>
            <a:r>
              <a:rPr lang="en-US" sz="3600" b="1" dirty="0" smtClean="0"/>
              <a:t> al Sr. Ruiz.</a:t>
            </a:r>
            <a:endParaRPr lang="en-US" sz="3600" dirty="0" smtClean="0"/>
          </a:p>
          <a:p>
            <a:pPr eaLnBrk="1" hangingPunct="1">
              <a:defRPr/>
            </a:pPr>
            <a:endParaRPr lang="en-US" sz="3600" dirty="0" smtClean="0"/>
          </a:p>
          <a:p>
            <a:pPr eaLnBrk="1" hangingPunct="1">
              <a:defRPr/>
            </a:pPr>
            <a:r>
              <a:rPr lang="en-US" sz="3600" dirty="0" smtClean="0"/>
              <a:t>2. to be familiar with a place  (</a:t>
            </a:r>
            <a:r>
              <a:rPr lang="en-US" sz="3600" dirty="0" smtClean="0">
                <a:solidFill>
                  <a:srgbClr val="FF0000"/>
                </a:solidFill>
              </a:rPr>
              <a:t>place</a:t>
            </a:r>
            <a:r>
              <a:rPr lang="en-US" sz="3600" dirty="0" smtClean="0"/>
              <a:t>)</a:t>
            </a:r>
          </a:p>
          <a:p>
            <a:pPr eaLnBrk="1" hangingPunct="1">
              <a:defRPr/>
            </a:pPr>
            <a:r>
              <a:rPr lang="en-US" sz="3600" b="1" dirty="0" smtClean="0"/>
              <a:t>	</a:t>
            </a:r>
            <a:r>
              <a:rPr lang="en-US" sz="3600" b="1" dirty="0" err="1" smtClean="0"/>
              <a:t>ie</a:t>
            </a:r>
            <a:r>
              <a:rPr lang="en-US" sz="3600" b="1" dirty="0" smtClean="0"/>
              <a:t>...</a:t>
            </a:r>
            <a:r>
              <a:rPr lang="en-US" sz="3600" b="1" dirty="0" err="1" smtClean="0"/>
              <a:t>Paco</a:t>
            </a:r>
            <a:r>
              <a:rPr lang="en-US" sz="3600" b="1" dirty="0" smtClean="0"/>
              <a:t> </a:t>
            </a:r>
            <a:r>
              <a:rPr lang="en-US" sz="3600" b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conoce</a:t>
            </a:r>
            <a:r>
              <a:rPr lang="en-US" sz="3600" b="1" dirty="0" smtClean="0"/>
              <a:t> el </a:t>
            </a:r>
            <a:r>
              <a:rPr lang="en-US" sz="3600" b="1" dirty="0" err="1" smtClean="0"/>
              <a:t>parque</a:t>
            </a:r>
            <a:r>
              <a:rPr lang="en-US" sz="3600" b="1" dirty="0" smtClean="0"/>
              <a:t> </a:t>
            </a:r>
          </a:p>
          <a:p>
            <a:pPr eaLnBrk="1" hangingPunct="1">
              <a:defRPr/>
            </a:pPr>
            <a:r>
              <a:rPr lang="en-US" sz="3600" b="1" dirty="0" smtClean="0"/>
              <a:t>						de </a:t>
            </a:r>
            <a:r>
              <a:rPr lang="en-US" sz="3600" b="1" dirty="0" err="1" smtClean="0"/>
              <a:t>diverciones</a:t>
            </a:r>
            <a:r>
              <a:rPr lang="en-US" sz="3600" b="1" dirty="0" smtClean="0"/>
              <a:t>.</a:t>
            </a:r>
          </a:p>
        </p:txBody>
      </p:sp>
      <p:pic>
        <p:nvPicPr>
          <p:cNvPr id="10246" name="Picture 4" descr="PE07015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533400"/>
            <a:ext cx="1633538" cy="181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838200" y="425450"/>
            <a:ext cx="564038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110000"/>
              <a:buFont typeface="Wingdings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6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hlink"/>
              </a:buClr>
              <a:buSzPct val="95000"/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3600">
                <a:solidFill>
                  <a:srgbClr val="FF0000"/>
                </a:solidFill>
              </a:rPr>
              <a:t>¿Cómo se dice en español?</a:t>
            </a:r>
          </a:p>
        </p:txBody>
      </p:sp>
      <p:sp>
        <p:nvSpPr>
          <p:cNvPr id="11267" name="Text Box 5"/>
          <p:cNvSpPr txBox="1">
            <a:spLocks noChangeArrowheads="1"/>
          </p:cNvSpPr>
          <p:nvPr/>
        </p:nvSpPr>
        <p:spPr bwMode="auto">
          <a:xfrm>
            <a:off x="555625" y="1447800"/>
            <a:ext cx="7597775" cy="4154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514350" indent="-514350" eaLnBrk="0" hangingPunct="0">
              <a:spcBef>
                <a:spcPct val="20000"/>
              </a:spcBef>
              <a:buClr>
                <a:schemeClr val="hlink"/>
              </a:buClr>
              <a:buSzPct val="110000"/>
              <a:buFont typeface="Wingdings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6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hlink"/>
              </a:buClr>
              <a:buSzPct val="95000"/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 typeface="Tahoma" pitchFamily="34" charset="0"/>
              <a:buAutoNum type="arabicPeriod"/>
            </a:pPr>
            <a:r>
              <a:rPr lang="en-US" altLang="en-US" sz="2400" b="1" dirty="0">
                <a:solidFill>
                  <a:srgbClr val="0070C0"/>
                </a:solidFill>
              </a:rPr>
              <a:t>I know how to play </a:t>
            </a:r>
            <a:r>
              <a:rPr lang="en-US" altLang="en-US" sz="2400" b="1" dirty="0" smtClean="0">
                <a:solidFill>
                  <a:srgbClr val="0070C0"/>
                </a:solidFill>
              </a:rPr>
              <a:t>cards </a:t>
            </a:r>
            <a:r>
              <a:rPr lang="en-US" altLang="en-US" sz="2400" i="1" dirty="0" smtClean="0">
                <a:solidFill>
                  <a:srgbClr val="0070C0"/>
                </a:solidFill>
              </a:rPr>
              <a:t>(</a:t>
            </a:r>
            <a:r>
              <a:rPr lang="en-US" altLang="en-US" sz="2400" i="1" dirty="0" err="1" smtClean="0">
                <a:solidFill>
                  <a:srgbClr val="0070C0"/>
                </a:solidFill>
              </a:rPr>
              <a:t>naipes</a:t>
            </a:r>
            <a:r>
              <a:rPr lang="en-US" altLang="en-US" sz="2400" i="1" dirty="0" smtClean="0">
                <a:solidFill>
                  <a:srgbClr val="0070C0"/>
                </a:solidFill>
              </a:rPr>
              <a:t>)</a:t>
            </a:r>
            <a:r>
              <a:rPr lang="en-US" altLang="en-US" sz="2400" b="1" dirty="0" smtClean="0">
                <a:solidFill>
                  <a:srgbClr val="0070C0"/>
                </a:solidFill>
              </a:rPr>
              <a:t>.</a:t>
            </a:r>
            <a:endParaRPr lang="en-US" altLang="en-US" sz="2400" b="1" dirty="0">
              <a:solidFill>
                <a:srgbClr val="0070C0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 typeface="Tahoma" pitchFamily="34" charset="0"/>
              <a:buAutoNum type="arabicPeriod"/>
            </a:pPr>
            <a:endParaRPr lang="en-US" altLang="en-US" sz="2400" b="1" dirty="0">
              <a:solidFill>
                <a:srgbClr val="0070C0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 typeface="Tahoma" pitchFamily="34" charset="0"/>
              <a:buAutoNum type="arabicPeriod"/>
            </a:pPr>
            <a:r>
              <a:rPr lang="en-US" altLang="en-US" sz="2400" b="1" dirty="0" err="1">
                <a:solidFill>
                  <a:srgbClr val="0070C0"/>
                </a:solidFill>
              </a:rPr>
              <a:t>Paco</a:t>
            </a:r>
            <a:r>
              <a:rPr lang="en-US" altLang="en-US" sz="2400" b="1" dirty="0">
                <a:solidFill>
                  <a:srgbClr val="0070C0"/>
                </a:solidFill>
              </a:rPr>
              <a:t> knows the Fernandez family.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Tahoma" pitchFamily="34" charset="0"/>
              <a:buAutoNum type="arabicPeriod"/>
            </a:pPr>
            <a:endParaRPr lang="en-US" altLang="en-US" sz="2400" b="1" dirty="0">
              <a:solidFill>
                <a:srgbClr val="0070C0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 typeface="Tahoma" pitchFamily="34" charset="0"/>
              <a:buAutoNum type="arabicPeriod"/>
            </a:pPr>
            <a:r>
              <a:rPr lang="en-US" altLang="en-US" sz="2400" b="1" dirty="0">
                <a:solidFill>
                  <a:srgbClr val="0070C0"/>
                </a:solidFill>
              </a:rPr>
              <a:t>Marta knows the address.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Tahoma" pitchFamily="34" charset="0"/>
              <a:buAutoNum type="arabicPeriod"/>
            </a:pPr>
            <a:endParaRPr lang="en-US" altLang="en-US" sz="2400" b="1" dirty="0">
              <a:solidFill>
                <a:srgbClr val="0070C0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 typeface="Tahoma" pitchFamily="34" charset="0"/>
              <a:buAutoNum type="arabicPeriod"/>
            </a:pPr>
            <a:r>
              <a:rPr lang="en-US" altLang="en-US" sz="2400" b="1" dirty="0">
                <a:solidFill>
                  <a:srgbClr val="0070C0"/>
                </a:solidFill>
              </a:rPr>
              <a:t>Martina knows the city very well.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Tahoma" pitchFamily="34" charset="0"/>
              <a:buAutoNum type="arabicPeriod"/>
            </a:pPr>
            <a:endParaRPr lang="en-US" altLang="en-US" sz="2400" b="1" dirty="0">
              <a:solidFill>
                <a:srgbClr val="0070C0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 typeface="Tahoma" pitchFamily="34" charset="0"/>
              <a:buAutoNum type="arabicPeriod"/>
            </a:pPr>
            <a:r>
              <a:rPr lang="en-US" altLang="en-US" sz="2400" b="1" dirty="0">
                <a:solidFill>
                  <a:srgbClr val="0070C0"/>
                </a:solidFill>
              </a:rPr>
              <a:t>My friends know how to ride a bike.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Tahoma" pitchFamily="34" charset="0"/>
              <a:buAutoNum type="arabicPeriod"/>
            </a:pPr>
            <a:endParaRPr lang="en-US" altLang="en-US" sz="2400" b="1" dirty="0">
              <a:solidFill>
                <a:srgbClr val="0070C0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 typeface="Tahoma" pitchFamily="34" charset="0"/>
              <a:buAutoNum type="arabicPeriod"/>
            </a:pPr>
            <a:r>
              <a:rPr lang="en-US" altLang="en-US" sz="2400" b="1" dirty="0">
                <a:solidFill>
                  <a:srgbClr val="0070C0"/>
                </a:solidFill>
              </a:rPr>
              <a:t>Luisa knows the information.</a:t>
            </a:r>
          </a:p>
        </p:txBody>
      </p:sp>
      <p:pic>
        <p:nvPicPr>
          <p:cNvPr id="11268" name="Picture 7" descr="j007919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304800"/>
            <a:ext cx="1711325" cy="306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idx="1"/>
          </p:nvPr>
        </p:nvSpPr>
        <p:spPr>
          <a:xfrm>
            <a:off x="381000" y="76200"/>
            <a:ext cx="8534400" cy="6400800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en-US" b="1" dirty="0" smtClean="0">
                <a:solidFill>
                  <a:srgbClr val="00B050"/>
                </a:solidFill>
              </a:rPr>
              <a:t>III- </a:t>
            </a:r>
            <a:r>
              <a:rPr lang="en-US" b="1" dirty="0" smtClean="0">
                <a:solidFill>
                  <a:srgbClr val="0070C0"/>
                </a:solidFill>
              </a:rPr>
              <a:t>What is a good way to remember when to use </a:t>
            </a:r>
            <a:r>
              <a:rPr lang="en-US" b="1" i="1" dirty="0" smtClean="0">
                <a:solidFill>
                  <a:srgbClr val="0070C0"/>
                </a:solidFill>
              </a:rPr>
              <a:t>SABER</a:t>
            </a:r>
            <a:r>
              <a:rPr lang="en-US" b="1" dirty="0" smtClean="0">
                <a:solidFill>
                  <a:srgbClr val="0070C0"/>
                </a:solidFill>
              </a:rPr>
              <a:t>?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b="1" dirty="0" smtClean="0">
                <a:solidFill>
                  <a:srgbClr val="0070C0"/>
                </a:solidFill>
              </a:rPr>
              <a:t>	a. used for knowing places</a:t>
            </a:r>
            <a:br>
              <a:rPr lang="en-US" b="1" dirty="0" smtClean="0">
                <a:solidFill>
                  <a:srgbClr val="0070C0"/>
                </a:solidFill>
              </a:rPr>
            </a:br>
            <a:r>
              <a:rPr lang="en-US" b="1" dirty="0" smtClean="0">
                <a:solidFill>
                  <a:srgbClr val="0070C0"/>
                </a:solidFill>
              </a:rPr>
              <a:t>b. used for knowing people</a:t>
            </a:r>
            <a:br>
              <a:rPr lang="en-US" b="1" dirty="0" smtClean="0">
                <a:solidFill>
                  <a:srgbClr val="0070C0"/>
                </a:solidFill>
              </a:rPr>
            </a:br>
            <a:r>
              <a:rPr lang="en-US" b="1" dirty="0" smtClean="0">
                <a:solidFill>
                  <a:srgbClr val="0070C0"/>
                </a:solidFill>
              </a:rPr>
              <a:t>c. used for things that can be learned</a:t>
            </a:r>
            <a:br>
              <a:rPr lang="en-US" b="1" dirty="0" smtClean="0">
                <a:solidFill>
                  <a:srgbClr val="0070C0"/>
                </a:solidFill>
              </a:rPr>
            </a:br>
            <a:r>
              <a:rPr lang="en-US" b="1" dirty="0" err="1" smtClean="0">
                <a:solidFill>
                  <a:srgbClr val="0070C0"/>
                </a:solidFill>
              </a:rPr>
              <a:t>d.used</a:t>
            </a:r>
            <a:r>
              <a:rPr lang="en-US" b="1" dirty="0" smtClean="0">
                <a:solidFill>
                  <a:srgbClr val="0070C0"/>
                </a:solidFill>
              </a:rPr>
              <a:t> for knowing languages</a:t>
            </a:r>
          </a:p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en-US" b="1" dirty="0" smtClean="0">
                <a:solidFill>
                  <a:srgbClr val="00B050"/>
                </a:solidFill>
              </a:rPr>
              <a:t>IV-</a:t>
            </a:r>
            <a:r>
              <a:rPr lang="en-US" b="1" dirty="0" smtClean="0">
                <a:solidFill>
                  <a:srgbClr val="0070C0"/>
                </a:solidFill>
              </a:rPr>
              <a:t>How do you say “</a:t>
            </a:r>
            <a:r>
              <a:rPr lang="en-US" b="1" i="1" dirty="0" smtClean="0">
                <a:solidFill>
                  <a:srgbClr val="0070C0"/>
                </a:solidFill>
              </a:rPr>
              <a:t>I know her well”</a:t>
            </a:r>
            <a:r>
              <a:rPr lang="en-US" b="1" dirty="0" smtClean="0">
                <a:solidFill>
                  <a:srgbClr val="0070C0"/>
                </a:solidFill>
              </a:rPr>
              <a:t>?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b="1" dirty="0" smtClean="0">
                <a:solidFill>
                  <a:srgbClr val="0070C0"/>
                </a:solidFill>
              </a:rPr>
              <a:t>   La </a:t>
            </a:r>
            <a:r>
              <a:rPr lang="en-US" b="1" dirty="0" err="1" smtClean="0">
                <a:solidFill>
                  <a:srgbClr val="0070C0"/>
                </a:solidFill>
              </a:rPr>
              <a:t>conozco</a:t>
            </a:r>
            <a:r>
              <a:rPr lang="en-US" b="1" dirty="0" smtClean="0">
                <a:solidFill>
                  <a:srgbClr val="0070C0"/>
                </a:solidFill>
              </a:rPr>
              <a:t> </a:t>
            </a:r>
            <a:r>
              <a:rPr lang="en-US" b="1" dirty="0" err="1" smtClean="0">
                <a:solidFill>
                  <a:srgbClr val="0070C0"/>
                </a:solidFill>
              </a:rPr>
              <a:t>bien</a:t>
            </a:r>
            <a:r>
              <a:rPr lang="en-US" b="1" dirty="0" smtClean="0">
                <a:solidFill>
                  <a:srgbClr val="0070C0"/>
                </a:solidFill>
              </a:rPr>
              <a:t>	</a:t>
            </a:r>
            <a:br>
              <a:rPr lang="en-US" b="1" dirty="0" smtClean="0">
                <a:solidFill>
                  <a:srgbClr val="0070C0"/>
                </a:solidFill>
              </a:rPr>
            </a:br>
            <a:r>
              <a:rPr lang="en-US" b="1" dirty="0" smtClean="0">
                <a:solidFill>
                  <a:srgbClr val="0070C0"/>
                </a:solidFill>
              </a:rPr>
              <a:t>La </a:t>
            </a:r>
            <a:r>
              <a:rPr lang="en-US" b="1" dirty="0" err="1" smtClean="0">
                <a:solidFill>
                  <a:srgbClr val="0070C0"/>
                </a:solidFill>
              </a:rPr>
              <a:t>sé</a:t>
            </a:r>
            <a:r>
              <a:rPr lang="en-US" b="1" dirty="0" smtClean="0">
                <a:solidFill>
                  <a:srgbClr val="0070C0"/>
                </a:solidFill>
              </a:rPr>
              <a:t> </a:t>
            </a:r>
            <a:r>
              <a:rPr lang="en-US" b="1" dirty="0" err="1" smtClean="0">
                <a:solidFill>
                  <a:srgbClr val="0070C0"/>
                </a:solidFill>
              </a:rPr>
              <a:t>bien</a:t>
            </a:r>
            <a:endParaRPr lang="en-US" b="1" dirty="0" smtClean="0">
              <a:solidFill>
                <a:srgbClr val="0070C0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b="1" dirty="0" smtClean="0">
                <a:solidFill>
                  <a:srgbClr val="00B050"/>
                </a:solidFill>
              </a:rPr>
              <a:t>V- </a:t>
            </a:r>
            <a:r>
              <a:rPr lang="en-US" b="1" dirty="0" smtClean="0">
                <a:solidFill>
                  <a:srgbClr val="0070C0"/>
                </a:solidFill>
              </a:rPr>
              <a:t>How do you say “</a:t>
            </a:r>
            <a:r>
              <a:rPr lang="en-US" b="1" i="1" dirty="0" smtClean="0">
                <a:solidFill>
                  <a:srgbClr val="0070C0"/>
                </a:solidFill>
              </a:rPr>
              <a:t>we know</a:t>
            </a:r>
            <a:r>
              <a:rPr lang="en-US" b="1" dirty="0" smtClean="0">
                <a:solidFill>
                  <a:srgbClr val="0070C0"/>
                </a:solidFill>
              </a:rPr>
              <a:t> </a:t>
            </a:r>
            <a:r>
              <a:rPr lang="en-US" b="1" i="1" dirty="0" smtClean="0">
                <a:solidFill>
                  <a:srgbClr val="0070C0"/>
                </a:solidFill>
              </a:rPr>
              <a:t>Laura” </a:t>
            </a:r>
            <a:r>
              <a:rPr lang="en-US" b="1" dirty="0" smtClean="0">
                <a:solidFill>
                  <a:srgbClr val="0070C0"/>
                </a:solidFill>
              </a:rPr>
              <a:t>when you are talking about being familiar with her?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dirty="0" smtClean="0">
                <a:solidFill>
                  <a:srgbClr val="0070C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21139754"/>
      </p:ext>
    </p:extLst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 smtClean="0">
                <a:solidFill>
                  <a:srgbClr val="FF0000"/>
                </a:solidFill>
              </a:rPr>
              <a:t>Tarea</a:t>
            </a:r>
            <a:r>
              <a:rPr lang="en-US" altLang="en-US" dirty="0" smtClean="0">
                <a:solidFill>
                  <a:srgbClr val="FF0000"/>
                </a:solidFill>
              </a:rPr>
              <a:t> </a:t>
            </a:r>
            <a:r>
              <a:rPr lang="en-US" altLang="en-US" smtClean="0">
                <a:solidFill>
                  <a:srgbClr val="FF0000"/>
                </a:solidFill>
              </a:rPr>
              <a:t># 89</a:t>
            </a:r>
            <a:endParaRPr lang="en-US" altLang="en-US" dirty="0" smtClean="0">
              <a:solidFill>
                <a:srgbClr val="FF0000"/>
              </a:solidFill>
            </a:endParaRPr>
          </a:p>
        </p:txBody>
      </p:sp>
      <p:sp>
        <p:nvSpPr>
          <p:cNvPr id="11267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WORKBOOK:</a:t>
            </a:r>
          </a:p>
          <a:p>
            <a:pPr lvl="1">
              <a:defRPr/>
            </a:pPr>
            <a:r>
              <a:rPr lang="en-US" altLang="en-US" dirty="0" err="1" smtClean="0"/>
              <a:t>Completa</a:t>
            </a:r>
            <a:r>
              <a:rPr lang="en-US" altLang="en-US" dirty="0" smtClean="0"/>
              <a:t> p. 9.8</a:t>
            </a:r>
          </a:p>
          <a:p>
            <a:pPr lvl="1">
              <a:defRPr/>
            </a:pPr>
            <a:endParaRPr lang="en-US" altLang="en-US" dirty="0"/>
          </a:p>
          <a:p>
            <a:pPr>
              <a:defRPr/>
            </a:pPr>
            <a:r>
              <a:rPr lang="en-US" altLang="en-US" u="sng" dirty="0" smtClean="0"/>
              <a:t>Quiz 4/5: </a:t>
            </a:r>
            <a:r>
              <a:rPr lang="en-US" altLang="en-US" u="sng" dirty="0" err="1" smtClean="0"/>
              <a:t>Capitulo</a:t>
            </a:r>
            <a:r>
              <a:rPr lang="en-US" altLang="en-US" u="sng" dirty="0" smtClean="0"/>
              <a:t> 9</a:t>
            </a:r>
            <a:r>
              <a:rPr lang="en-US" altLang="en-US" dirty="0" smtClean="0"/>
              <a:t> is on TUESDAY</a:t>
            </a:r>
            <a:endParaRPr lang="en-US" altLang="en-US" u="sng" dirty="0" smtClean="0"/>
          </a:p>
          <a:p>
            <a:pPr lvl="1">
              <a:defRPr/>
            </a:pPr>
            <a:r>
              <a:rPr lang="en-US" altLang="en-US" dirty="0" smtClean="0"/>
              <a:t>Numbers</a:t>
            </a:r>
          </a:p>
          <a:p>
            <a:pPr lvl="1">
              <a:defRPr/>
            </a:pPr>
            <a:r>
              <a:rPr lang="en-US" altLang="en-US" dirty="0" smtClean="0"/>
              <a:t>Saber/</a:t>
            </a:r>
            <a:r>
              <a:rPr lang="en-US" altLang="en-US" dirty="0" err="1" smtClean="0"/>
              <a:t>Conocer</a:t>
            </a:r>
            <a:endParaRPr lang="en-US" altLang="en-US" dirty="0" smtClean="0"/>
          </a:p>
          <a:p>
            <a:pPr lvl="1">
              <a:defRPr/>
            </a:pPr>
            <a:r>
              <a:rPr lang="en-US" altLang="en-US" smtClean="0"/>
              <a:t>Maps</a:t>
            </a:r>
            <a:endParaRPr lang="en-US" altLang="en-US" dirty="0" smtClean="0"/>
          </a:p>
          <a:p>
            <a:pPr marL="6350" lvl="1" indent="0">
              <a:buFont typeface="Wingdings" pitchFamily="2" charset="2"/>
              <a:buNone/>
              <a:defRPr/>
            </a:pPr>
            <a:endParaRPr lang="en-US" altLang="en-US" dirty="0" smtClean="0"/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ueprint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Blueprint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ueprint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Designs\Blueprint.pot</Template>
  <TotalTime>4944</TotalTime>
  <Words>171</Words>
  <Application>Microsoft Office PowerPoint</Application>
  <PresentationFormat>On-screen Show (4:3)</PresentationFormat>
  <Paragraphs>53</Paragraphs>
  <Slides>6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  <vt:variant>
        <vt:lpstr>Custom Shows</vt:lpstr>
      </vt:variant>
      <vt:variant>
        <vt:i4>1</vt:i4>
      </vt:variant>
    </vt:vector>
  </HeadingPairs>
  <TitlesOfParts>
    <vt:vector size="8" baseType="lpstr">
      <vt:lpstr>Blueprint</vt:lpstr>
      <vt:lpstr>Me llamo __________          Clase 802 La fecha es el 8 de junio del 2018</vt:lpstr>
      <vt:lpstr>PowerPoint Presentation</vt:lpstr>
      <vt:lpstr>PowerPoint Presentation</vt:lpstr>
      <vt:lpstr>PowerPoint Presentation</vt:lpstr>
      <vt:lpstr>PowerPoint Presentation</vt:lpstr>
      <vt:lpstr>Tarea # 89</vt:lpstr>
      <vt:lpstr>Custom Show 1</vt:lpstr>
    </vt:vector>
  </TitlesOfParts>
  <Company>Saint John's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Saint John's Hgh School</dc:creator>
  <cp:lastModifiedBy>Helen Zumaeta</cp:lastModifiedBy>
  <cp:revision>59</cp:revision>
  <cp:lastPrinted>1601-01-01T00:00:00Z</cp:lastPrinted>
  <dcterms:created xsi:type="dcterms:W3CDTF">2000-09-18T23:52:50Z</dcterms:created>
  <dcterms:modified xsi:type="dcterms:W3CDTF">2018-06-08T13:32:10Z</dcterms:modified>
</cp:coreProperties>
</file>